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257" r:id="rId6"/>
    <p:sldId id="258" r:id="rId7"/>
    <p:sldId id="279" r:id="rId8"/>
    <p:sldId id="259" r:id="rId9"/>
    <p:sldId id="260" r:id="rId10"/>
    <p:sldId id="261" r:id="rId11"/>
    <p:sldId id="262" r:id="rId12"/>
    <p:sldId id="281" r:id="rId13"/>
    <p:sldId id="263" r:id="rId14"/>
    <p:sldId id="283" r:id="rId15"/>
    <p:sldId id="264" r:id="rId16"/>
    <p:sldId id="265" r:id="rId17"/>
    <p:sldId id="280" r:id="rId18"/>
    <p:sldId id="266" r:id="rId19"/>
    <p:sldId id="267" r:id="rId20"/>
    <p:sldId id="268" r:id="rId21"/>
    <p:sldId id="269" r:id="rId22"/>
    <p:sldId id="270" r:id="rId23"/>
    <p:sldId id="282" r:id="rId24"/>
    <p:sldId id="271" r:id="rId25"/>
    <p:sldId id="272" r:id="rId26"/>
    <p:sldId id="273" r:id="rId27"/>
    <p:sldId id="274" r:id="rId28"/>
    <p:sldId id="275" r:id="rId29"/>
    <p:sldId id="284" r:id="rId30"/>
    <p:sldId id="285" r:id="rId31"/>
    <p:sldId id="286" r:id="rId32"/>
    <p:sldId id="287" r:id="rId33"/>
    <p:sldId id="289" r:id="rId34"/>
    <p:sldId id="288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71B6D-7C68-41CA-98D8-D5AFE61B6FD3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69981-0527-4B44-BB21-D2128704F4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127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8782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7167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4108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35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0074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3724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0385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0301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1382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2475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479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703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088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0642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161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2276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766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2612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341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53224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3733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146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61669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92614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3058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0506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354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8831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9980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3880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69981-0527-4B44-BB21-D2128704F42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682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0B5DC-0D67-480A-BFF0-D6D5CCFEA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8A8B4-F70D-4BD5-B77F-9F134FD98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F1A7B-FF6F-4C3D-817B-1D9D07D7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7075-DED7-4A21-A0B3-4A8AC86CA8BB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DFBF7-9EB3-48E1-839F-0B5EDECCA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CCAB-F822-4035-9EB9-466C0BEB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D241-36FC-4276-8148-3498E39806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445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BC1FC-7171-4164-8275-ED9295F2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FDEE3-2E69-4101-BD1C-F8289D1B9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5695-4423-4BB9-BAF2-892FAD03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7075-DED7-4A21-A0B3-4A8AC86CA8BB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A15F-67BC-4576-ADDD-0D86CC5B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FDA7-AB2E-4194-88BB-E5464C5E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D241-36FC-4276-8148-3498E39806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210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41DCC6-9121-4606-9E08-690A2E449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3A45C-26DC-4AF2-B92F-FE783CF41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EF2AA-DF9E-4B21-ABCE-2B06040F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7075-DED7-4A21-A0B3-4A8AC86CA8BB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AEFC1-9865-4FFE-9356-31219A13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71BEF-5BA7-438E-8004-D1474AFD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D241-36FC-4276-8148-3498E39806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768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A32F-7292-4FEA-8A03-822A564F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4C9B2-B378-4554-8E6C-60316601F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D224A-4AF0-4E1F-B798-F80CE382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7075-DED7-4A21-A0B3-4A8AC86CA8BB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53F46-901F-4E5A-941D-BF055668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84823-DA43-4445-9BA4-CD40044B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D241-36FC-4276-8148-3498E39806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825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0741B-3BB0-4B2C-9015-ACCBA41A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A4F3A-A66C-4B54-9016-D8FD8EEDC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ED86B-9FBF-4728-8E27-A7ADA226A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7075-DED7-4A21-A0B3-4A8AC86CA8BB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D9259-F003-4D18-91E3-88309E35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00EB7-5F2E-4AD3-BD74-96B7F9146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D241-36FC-4276-8148-3498E39806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237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08492-82F6-4E27-8E98-C4C60CB5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45E52-4C2B-494A-8C88-2B7C4FD87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73BF3-8520-43C0-907D-957E75F98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9BF0C-8DAC-4E90-B12C-FE00328A4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7075-DED7-4A21-A0B3-4A8AC86CA8BB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FCE33-3A20-4FAC-B1C0-D89FB3C2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4211F-C741-48D3-A611-FE365BCD3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D241-36FC-4276-8148-3498E39806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8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4E20-CA70-4479-A6C0-368677D11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B4BE2-2B8A-4D1C-B0F7-4F984D48F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DEAD1-FD10-4A06-9B86-B9E799217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789D6-1B89-4EA2-AA0C-18268E34C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F0E41-298F-4433-9A3A-B1D034AEB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19921D-4F4D-42C2-90B1-4052F334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7075-DED7-4A21-A0B3-4A8AC86CA8BB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9289EF-A045-4E2F-972A-566BDDB7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1CAE5-00B4-4C50-85C6-E5BBFC7C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D241-36FC-4276-8148-3498E39806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72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A4712-A6DE-4013-BE4F-022A67B0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B16D5-128B-4E99-85AE-5962B5F6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7075-DED7-4A21-A0B3-4A8AC86CA8BB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1B46D-8028-46CC-A9B3-B67BA8EDD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45E72-059D-4093-BDEB-F8703DE3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D241-36FC-4276-8148-3498E39806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68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5FEBC-3F3C-4E46-857D-3546BA1E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7075-DED7-4A21-A0B3-4A8AC86CA8BB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8883F1-2C4C-4B74-837F-29D74080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ED4B2-541E-4B25-A6CA-0084A68D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D241-36FC-4276-8148-3498E39806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614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DB070-DABE-4007-B573-5D67641E6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A8B11-87BC-400F-83E1-90FB550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C6991-48D7-4DBF-B219-8C165E888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C9A2C-44EF-4496-A4AC-F0B9EE916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7075-DED7-4A21-A0B3-4A8AC86CA8BB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891F2-DDE6-434F-93A9-5AC85AFF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D676D-9F0A-4BC4-AAC1-C2813CC9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D241-36FC-4276-8148-3498E39806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354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62DC8-DE2A-487B-B75D-72F79D0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30C11-409C-4B26-BC7E-B8E31A13B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2F87C-AD9B-4C91-8C82-4E478CF44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3E417-0D62-4CAB-A423-C4ADD524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7075-DED7-4A21-A0B3-4A8AC86CA8BB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7326A-B00C-47EB-A888-671B24E8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C94E8-85AC-45D6-AEE0-39611953C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D241-36FC-4276-8148-3498E39806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102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B08318-AF58-4702-A1AA-D9EF21BA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2EEAA-F93D-45DA-8627-DEDB028BA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713A7-E668-424A-8E65-28E283652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47075-DED7-4A21-A0B3-4A8AC86CA8BB}" type="datetimeFigureOut">
              <a:rPr lang="en-CA" smtClean="0"/>
              <a:t>2020-04-15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139C-CDA7-4D55-8E98-452FF20E3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728F0-6636-4D6B-87EA-C5353E91A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D241-36FC-4276-8148-3498E39806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948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77ED-AFB6-4F2F-8643-AF722C60F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CH6 Review </a:t>
            </a:r>
            <a:br>
              <a:rPr lang="en-CA" dirty="0"/>
            </a:br>
            <a:r>
              <a:rPr lang="en-CA" dirty="0"/>
              <a:t>Combinatorics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04124-627B-465E-908E-39CE89277D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7496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7A841-0484-415D-A15E-9D2CE6B7A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60688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CA" dirty="0"/>
              <a:t>8 x 7</a:t>
            </a:r>
          </a:p>
          <a:p>
            <a:pPr marL="514350" indent="-514350">
              <a:buAutoNum type="alphaLcParenR"/>
            </a:pPr>
            <a:r>
              <a:rPr lang="en-CA" dirty="0"/>
              <a:t>8 + 7</a:t>
            </a:r>
          </a:p>
          <a:p>
            <a:pPr marL="514350" indent="-514350">
              <a:buAutoNum type="alphaLcParenR"/>
            </a:pPr>
            <a:r>
              <a:rPr lang="en-CA" dirty="0"/>
              <a:t>8 P 2</a:t>
            </a:r>
          </a:p>
          <a:p>
            <a:pPr marL="514350" indent="-514350">
              <a:buAutoNum type="alphaLcParenR"/>
            </a:pPr>
            <a:r>
              <a:rPr lang="en-CA" dirty="0"/>
              <a:t>8 C 2</a:t>
            </a:r>
          </a:p>
          <a:p>
            <a:pPr marL="514350" indent="-514350">
              <a:buAutoNum type="alphaLcParenR"/>
            </a:pPr>
            <a:r>
              <a:rPr lang="en-CA" dirty="0"/>
              <a:t>8! / 7!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76D6E-CBDA-417A-BB40-A53105009E05}"/>
              </a:ext>
            </a:extLst>
          </p:cNvPr>
          <p:cNvSpPr txBox="1"/>
          <p:nvPr/>
        </p:nvSpPr>
        <p:spPr>
          <a:xfrm>
            <a:off x="5107781" y="3429000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8F39C-1B1D-4250-B4A9-CBD8D37BA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55" y="942975"/>
            <a:ext cx="10944225" cy="97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9EE14E-42F8-45C0-9768-9545D0CA1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81" y="4783888"/>
            <a:ext cx="419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5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D2065-65F6-4625-9FF7-5A767B6E8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535781"/>
            <a:ext cx="10882312" cy="72866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Which of the following statements is/are true?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EB0526F-B21C-4E8A-96EB-F50E96D7B6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573058"/>
              </p:ext>
            </p:extLst>
          </p:nvPr>
        </p:nvGraphicFramePr>
        <p:xfrm>
          <a:off x="838199" y="1140618"/>
          <a:ext cx="303978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1536480" imgH="1015920" progId="Equation.DSMT4">
                  <p:embed/>
                </p:oleObj>
              </mc:Choice>
              <mc:Fallback>
                <p:oleObj name="Equation" r:id="rId4" imgW="153648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199" y="1140618"/>
                        <a:ext cx="3039785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89ADA7-14BF-4285-BDFA-D0B0918CE8A3}"/>
              </a:ext>
            </a:extLst>
          </p:cNvPr>
          <p:cNvSpPr txBox="1">
            <a:spLocks/>
          </p:cNvSpPr>
          <p:nvPr/>
        </p:nvSpPr>
        <p:spPr>
          <a:xfrm>
            <a:off x="316706" y="3331367"/>
            <a:ext cx="3926682" cy="3355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CA" dirty="0"/>
              <a:t>a) I only	</a:t>
            </a:r>
            <a:br>
              <a:rPr lang="en-CA" dirty="0"/>
            </a:br>
            <a:r>
              <a:rPr lang="en-CA" dirty="0"/>
              <a:t>b) II only		</a:t>
            </a:r>
            <a:br>
              <a:rPr lang="en-CA" dirty="0"/>
            </a:br>
            <a:r>
              <a:rPr lang="en-CA" dirty="0"/>
              <a:t>c) iii) only	</a:t>
            </a:r>
            <a:br>
              <a:rPr lang="en-CA" dirty="0"/>
            </a:br>
            <a:r>
              <a:rPr lang="en-CA" dirty="0"/>
              <a:t>d) I and II only	</a:t>
            </a:r>
            <a:br>
              <a:rPr lang="en-CA" dirty="0"/>
            </a:br>
            <a:r>
              <a:rPr lang="en-CA" dirty="0"/>
              <a:t>e) I and III only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CA" dirty="0"/>
              <a:t>f) II and III only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F52BEF-7B60-48C4-BF13-B1332A223F51}"/>
              </a:ext>
            </a:extLst>
          </p:cNvPr>
          <p:cNvSpPr txBox="1"/>
          <p:nvPr/>
        </p:nvSpPr>
        <p:spPr>
          <a:xfrm>
            <a:off x="5107781" y="3429000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E </a:t>
            </a:r>
          </a:p>
        </p:txBody>
      </p:sp>
    </p:spTree>
    <p:extLst>
      <p:ext uri="{BB962C8B-B14F-4D97-AF65-F5344CB8AC3E}">
        <p14:creationId xmlns:p14="http://schemas.microsoft.com/office/powerpoint/2010/main" val="51462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3A316-E355-42B8-A197-4B517C70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2167"/>
            <a:ext cx="10515600" cy="4064795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CA" dirty="0"/>
              <a:t>20 C 7</a:t>
            </a:r>
          </a:p>
          <a:p>
            <a:pPr marL="514350" indent="-514350">
              <a:buAutoNum type="alphaLcParenR"/>
            </a:pPr>
            <a:r>
              <a:rPr lang="en-CA" dirty="0"/>
              <a:t>20 P 4 + 9 P 3</a:t>
            </a:r>
          </a:p>
          <a:p>
            <a:pPr marL="514350" indent="-514350">
              <a:buAutoNum type="alphaLcParenR"/>
            </a:pPr>
            <a:r>
              <a:rPr lang="en-CA" dirty="0"/>
              <a:t>20 P 4 x 9 P 3</a:t>
            </a:r>
          </a:p>
          <a:p>
            <a:pPr marL="514350" indent="-514350">
              <a:buAutoNum type="alphaLcParenR"/>
            </a:pPr>
            <a:r>
              <a:rPr lang="en-CA" dirty="0"/>
              <a:t>20 C 4 + 9 C 3 </a:t>
            </a:r>
          </a:p>
          <a:p>
            <a:pPr marL="514350" indent="-514350">
              <a:buAutoNum type="alphaLcParenR"/>
            </a:pPr>
            <a:r>
              <a:rPr lang="en-CA" dirty="0"/>
              <a:t>20 C 4 x 9 C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A9076-D5B3-4369-B243-71E0183F5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59593"/>
            <a:ext cx="10839450" cy="1552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C0EB8F-24CC-41DE-A9A4-9F37F9DA7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3" y="5810250"/>
            <a:ext cx="7334250" cy="733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FD402A-B0AC-4D03-98EB-3C8919BB4350}"/>
              </a:ext>
            </a:extLst>
          </p:cNvPr>
          <p:cNvSpPr txBox="1"/>
          <p:nvPr/>
        </p:nvSpPr>
        <p:spPr>
          <a:xfrm>
            <a:off x="5107781" y="3429000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E </a:t>
            </a:r>
          </a:p>
        </p:txBody>
      </p:sp>
    </p:spTree>
    <p:extLst>
      <p:ext uri="{BB962C8B-B14F-4D97-AF65-F5344CB8AC3E}">
        <p14:creationId xmlns:p14="http://schemas.microsoft.com/office/powerpoint/2010/main" val="32468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605959-2BAF-4D3A-B647-87418CEC6DAB}"/>
              </a:ext>
            </a:extLst>
          </p:cNvPr>
          <p:cNvSpPr txBox="1"/>
          <p:nvPr/>
        </p:nvSpPr>
        <p:spPr>
          <a:xfrm>
            <a:off x="635793" y="2710127"/>
            <a:ext cx="22074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36101-0C51-4E9E-8F52-7E9F08843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9" y="833526"/>
            <a:ext cx="10601325" cy="895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BFA5E8-52A2-4EDD-A9D0-7E8A90A8A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2020226"/>
            <a:ext cx="6467475" cy="49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ABFF37-28A6-4576-874B-FD0FEFEA2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19" y="3617118"/>
            <a:ext cx="7591425" cy="4953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3FC03C-F96D-4F8E-8903-EE8DB25D8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6" y="4112418"/>
            <a:ext cx="3248024" cy="249568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LcParenR"/>
            </a:pPr>
            <a:r>
              <a:rPr lang="en-CA" dirty="0"/>
              <a:t>6 ! </a:t>
            </a:r>
          </a:p>
          <a:p>
            <a:pPr marL="514350" indent="-514350">
              <a:buAutoNum type="alphaLcParenR"/>
            </a:pPr>
            <a:r>
              <a:rPr lang="en-CA" dirty="0"/>
              <a:t>6 C 2</a:t>
            </a:r>
          </a:p>
          <a:p>
            <a:pPr marL="514350" indent="-514350">
              <a:buAutoNum type="alphaLcParenR"/>
            </a:pPr>
            <a:r>
              <a:rPr lang="en-CA" dirty="0"/>
              <a:t>5 ! </a:t>
            </a:r>
          </a:p>
          <a:p>
            <a:pPr marL="514350" indent="-514350">
              <a:buAutoNum type="alphaLcParenR"/>
            </a:pPr>
            <a:r>
              <a:rPr lang="en-CA" dirty="0"/>
              <a:t>5 C 2</a:t>
            </a:r>
          </a:p>
          <a:p>
            <a:pPr marL="514350" indent="-514350">
              <a:buAutoNum type="alphaLcParenR"/>
            </a:pPr>
            <a:r>
              <a:rPr lang="en-CA" dirty="0"/>
              <a:t>7 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65F08B-CDC8-4884-A2A0-BA9176E5D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118" y="4719637"/>
            <a:ext cx="5505450" cy="704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A59F8A-9E2A-4A78-A085-B33CCFA178F8}"/>
              </a:ext>
            </a:extLst>
          </p:cNvPr>
          <p:cNvSpPr txBox="1"/>
          <p:nvPr/>
        </p:nvSpPr>
        <p:spPr>
          <a:xfrm>
            <a:off x="3467100" y="5400496"/>
            <a:ext cx="22074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181518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3BD4C-75F2-4BB5-B20F-BAFA2286A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31" y="492919"/>
            <a:ext cx="10989469" cy="13716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 committee of 5 members is chosen from a group of 7 men and 6 women.  Which expression describes the number of possible combinations if the committee consists of </a:t>
            </a:r>
            <a:r>
              <a:rPr lang="en-CA" dirty="0" err="1"/>
              <a:t>atleast</a:t>
            </a:r>
            <a:r>
              <a:rPr lang="en-CA" dirty="0"/>
              <a:t> 2 women?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1B7CE03-8AF6-440F-B579-A6C21D25B8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701" y="2045494"/>
                <a:ext cx="7920038" cy="2647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/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CA" dirty="0"/>
                  <a:t>  –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e)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1B7CE03-8AF6-440F-B579-A6C21D25B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1" y="2045494"/>
                <a:ext cx="7920038" cy="2647950"/>
              </a:xfrm>
              <a:prstGeom prst="rect">
                <a:avLst/>
              </a:prstGeom>
              <a:blipFill>
                <a:blip r:embed="rId3"/>
                <a:stretch>
                  <a:fillRect l="-1617" t="-3917" b="-18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4B3951E-348A-4D8E-9742-609DEA76C47D}"/>
              </a:ext>
            </a:extLst>
          </p:cNvPr>
          <p:cNvSpPr txBox="1"/>
          <p:nvPr/>
        </p:nvSpPr>
        <p:spPr>
          <a:xfrm>
            <a:off x="7865269" y="2524036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6557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A54DA-7DA2-46ED-AE7F-9F018636E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412206" cy="4351338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CA" dirty="0"/>
              <a:t>35</a:t>
            </a:r>
          </a:p>
          <a:p>
            <a:pPr marL="514350" indent="-514350">
              <a:buAutoNum type="alphaLcParenR"/>
            </a:pPr>
            <a:r>
              <a:rPr lang="en-CA" dirty="0"/>
              <a:t>42</a:t>
            </a:r>
          </a:p>
          <a:p>
            <a:pPr marL="514350" indent="-514350">
              <a:buAutoNum type="alphaLcParenR"/>
            </a:pPr>
            <a:r>
              <a:rPr lang="en-CA" dirty="0"/>
              <a:t>20</a:t>
            </a:r>
          </a:p>
          <a:p>
            <a:pPr marL="514350" indent="-514350">
              <a:buAutoNum type="alphaLcParenR"/>
            </a:pPr>
            <a:r>
              <a:rPr lang="en-CA" dirty="0"/>
              <a:t>30</a:t>
            </a:r>
          </a:p>
          <a:p>
            <a:pPr marL="514350" indent="-514350">
              <a:buAutoNum type="alphaLcParenR"/>
            </a:pPr>
            <a:r>
              <a:rPr lang="en-CA" dirty="0"/>
              <a:t>60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23B75-1D8C-4F50-9B1F-EC48BDD717E5}"/>
              </a:ext>
            </a:extLst>
          </p:cNvPr>
          <p:cNvSpPr txBox="1"/>
          <p:nvPr/>
        </p:nvSpPr>
        <p:spPr>
          <a:xfrm>
            <a:off x="5107781" y="3429000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0FFB7-75EB-47B6-A750-8C8799117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06" y="873125"/>
            <a:ext cx="10610850" cy="952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2E2263-D891-42EC-8424-CA0F89E3F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5565775"/>
            <a:ext cx="57721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45E7F-6F0B-4B82-95D3-AB641E89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389"/>
            <a:ext cx="3969544" cy="3581312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CA" dirty="0"/>
              <a:t>2 x 3 x 5</a:t>
            </a:r>
          </a:p>
          <a:p>
            <a:pPr marL="514350" indent="-514350">
              <a:buAutoNum type="alphaLcParenR"/>
            </a:pPr>
            <a:r>
              <a:rPr lang="en-CA" dirty="0"/>
              <a:t>3 x 5</a:t>
            </a:r>
          </a:p>
          <a:p>
            <a:pPr marL="514350" indent="-514350">
              <a:buAutoNum type="alphaLcParenR"/>
            </a:pPr>
            <a:r>
              <a:rPr lang="en-CA" dirty="0"/>
              <a:t>3 ! x 5!</a:t>
            </a:r>
          </a:p>
          <a:p>
            <a:pPr marL="514350" indent="-514350">
              <a:buAutoNum type="alphaLcParenR"/>
            </a:pPr>
            <a:r>
              <a:rPr lang="en-CA" dirty="0"/>
              <a:t>2 x 3 ! x 5!</a:t>
            </a:r>
          </a:p>
          <a:p>
            <a:pPr marL="514350" indent="-514350">
              <a:buAutoNum type="alphaLcParenR"/>
            </a:pPr>
            <a:r>
              <a:rPr lang="en-CA" dirty="0"/>
              <a:t>8! x 2</a:t>
            </a:r>
          </a:p>
          <a:p>
            <a:pPr marL="514350" indent="-514350">
              <a:buAutoNum type="alphaLcParenR"/>
            </a:pP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BA573F-880B-41C8-A1F8-7DA4C30901A7}"/>
              </a:ext>
            </a:extLst>
          </p:cNvPr>
          <p:cNvSpPr txBox="1"/>
          <p:nvPr/>
        </p:nvSpPr>
        <p:spPr>
          <a:xfrm>
            <a:off x="5107781" y="3429000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E2D27-251F-4098-B07F-19B96FA36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543013"/>
            <a:ext cx="10696575" cy="1476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79FBAE-11BD-4B6A-B98C-480B98FAE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" y="5664993"/>
            <a:ext cx="3467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0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98650-E639-4D5A-8E75-2332524794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505451" cy="3467894"/>
              </a:xfrm>
            </p:spPr>
            <p:txBody>
              <a:bodyPr/>
              <a:lstStyle/>
              <a:p>
                <a:pPr marL="514350" indent="-514350">
                  <a:buAutoNum type="alphaLcParenR"/>
                </a:pPr>
                <a:r>
                  <a:rPr lang="en-CA" dirty="0"/>
                  <a:t>4!</a:t>
                </a:r>
              </a:p>
              <a:p>
                <a:pPr marL="0" indent="0">
                  <a:buNone/>
                </a:pPr>
                <a:r>
                  <a:rPr lang="en-CA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CA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CA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e) 16! x 12! x 8! x 4!</a:t>
                </a:r>
              </a:p>
              <a:p>
                <a:pPr marL="0" indent="0">
                  <a:buNone/>
                </a:pPr>
                <a:r>
                  <a:rPr lang="en-CA" dirty="0"/>
                  <a:t>f) 16! + 12! + 8! + 4!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98650-E639-4D5A-8E75-2332524794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505451" cy="3467894"/>
              </a:xfrm>
              <a:blipFill>
                <a:blip r:embed="rId3"/>
                <a:stretch>
                  <a:fillRect l="-2212" t="-29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3AF8D9C-D6F0-4A25-BAD5-9AFE45A23149}"/>
              </a:ext>
            </a:extLst>
          </p:cNvPr>
          <p:cNvSpPr txBox="1"/>
          <p:nvPr/>
        </p:nvSpPr>
        <p:spPr>
          <a:xfrm>
            <a:off x="6207918" y="2959408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5D727D-6D03-4606-9CA4-C85E5D263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550157"/>
            <a:ext cx="10591800" cy="1133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93D122-DE5D-4B8F-9690-C96F315E2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32539"/>
            <a:ext cx="56959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1B8B-40BD-4C73-A6CF-43C1EC3D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377E78-8720-4F0D-B410-6C5ED16AB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8619" y="5867400"/>
            <a:ext cx="3105150" cy="619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66C384-EB83-4FEB-A177-D216B5F3DCE0}"/>
              </a:ext>
            </a:extLst>
          </p:cNvPr>
          <p:cNvSpPr txBox="1"/>
          <p:nvPr/>
        </p:nvSpPr>
        <p:spPr>
          <a:xfrm>
            <a:off x="5107781" y="3429000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88638-6300-4EED-BA05-2F42BB15B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9" y="681037"/>
            <a:ext cx="10620375" cy="14954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CF4CF3C-8FA8-4402-B1E4-76C7ACC400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293" y="2232819"/>
                <a:ext cx="5505451" cy="34678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Arial" panose="020B0604020202020204" pitchFamily="34" charset="0"/>
                  <a:buAutoNum type="alphaLcParenR"/>
                </a:pPr>
                <a:r>
                  <a:rPr lang="en-CA" dirty="0"/>
                  <a:t>30! – 8!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CA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e>
                        </m:d>
                        <m:r>
                          <a:rPr lang="en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8!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/>
                    </m:sSup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e>
                        </m:d>
                        <m:r>
                          <a:rPr lang="en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/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e)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CF4CF3C-8FA8-4402-B1E4-76C7ACC40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93" y="2232819"/>
                <a:ext cx="5505451" cy="3467894"/>
              </a:xfrm>
              <a:prstGeom prst="rect">
                <a:avLst/>
              </a:prstGeom>
              <a:blipFill>
                <a:blip r:embed="rId5"/>
                <a:stretch>
                  <a:fillRect l="-2326" t="-29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80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34382D-7211-48B9-BE91-D2C05CA96D4C}"/>
              </a:ext>
            </a:extLst>
          </p:cNvPr>
          <p:cNvSpPr txBox="1"/>
          <p:nvPr/>
        </p:nvSpPr>
        <p:spPr>
          <a:xfrm>
            <a:off x="5107781" y="3429000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966C3-08C9-4EF5-8832-C8F604632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9" y="840581"/>
            <a:ext cx="7600950" cy="561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7DF11FC-9BE4-4D2B-9063-9C6DDE0CEC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0999" y="1768475"/>
                <a:ext cx="5505451" cy="34678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Arial" panose="020B0604020202020204" pitchFamily="34" charset="0"/>
                  <a:buAutoNum type="alphaLcParenR"/>
                </a:pPr>
                <a:r>
                  <a:rPr lang="en-CA" dirty="0"/>
                  <a:t>8 x 8 = 64 </a:t>
                </a:r>
              </a:p>
              <a:p>
                <a:pPr marL="0" indent="0">
                  <a:buNone/>
                </a:pPr>
                <a:r>
                  <a:rPr lang="en-CA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(8!)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/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8!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e)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8! 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CA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7DF11FC-9BE4-4D2B-9063-9C6DDE0CE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1768475"/>
                <a:ext cx="5505451" cy="3467894"/>
              </a:xfrm>
              <a:prstGeom prst="rect">
                <a:avLst/>
              </a:prstGeom>
              <a:blipFill>
                <a:blip r:embed="rId4"/>
                <a:stretch>
                  <a:fillRect l="-2212" t="-31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68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AE406-4E6E-4609-8997-D0F0C96C6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98131" cy="2682081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CA" dirty="0"/>
              <a:t>5</a:t>
            </a:r>
          </a:p>
          <a:p>
            <a:pPr marL="514350" indent="-514350">
              <a:buAutoNum type="alphaLcParenR"/>
            </a:pPr>
            <a:r>
              <a:rPr lang="en-CA" dirty="0"/>
              <a:t>25 x 5</a:t>
            </a:r>
          </a:p>
          <a:p>
            <a:pPr marL="514350" indent="-514350">
              <a:buAutoNum type="alphaLcParenR"/>
            </a:pPr>
            <a:r>
              <a:rPr lang="en-CA" dirty="0"/>
              <a:t>25 C 5</a:t>
            </a:r>
          </a:p>
          <a:p>
            <a:pPr marL="514350" indent="-514350">
              <a:buAutoNum type="alphaLcParenR"/>
            </a:pPr>
            <a:r>
              <a:rPr lang="en-CA" dirty="0"/>
              <a:t>5 x 5</a:t>
            </a:r>
          </a:p>
          <a:p>
            <a:pPr marL="514350" indent="-514350">
              <a:buAutoNum type="alphaLcParenR"/>
            </a:pPr>
            <a:r>
              <a:rPr lang="en-CA" dirty="0"/>
              <a:t>25 x 24 x 23 x 22 x 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BD7465-CD27-417C-8DE0-4EB906AC0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977107"/>
            <a:ext cx="11134725" cy="781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CF5F0-B01A-4BDF-BE2A-2DE907271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81" y="4850607"/>
            <a:ext cx="84963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9D69D8-4527-4EC0-830A-EF2C0C96EAA0}"/>
              </a:ext>
            </a:extLst>
          </p:cNvPr>
          <p:cNvSpPr txBox="1"/>
          <p:nvPr/>
        </p:nvSpPr>
        <p:spPr>
          <a:xfrm>
            <a:off x="6743700" y="2566501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C </a:t>
            </a:r>
          </a:p>
        </p:txBody>
      </p:sp>
    </p:spTree>
    <p:extLst>
      <p:ext uri="{BB962C8B-B14F-4D97-AF65-F5344CB8AC3E}">
        <p14:creationId xmlns:p14="http://schemas.microsoft.com/office/powerpoint/2010/main" val="38895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A24AD-2EAF-4320-8CF6-98BD361F4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56" y="407195"/>
            <a:ext cx="10903744" cy="48006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There are 5 couples in a party.  They sit in a row for photo-taking.  How many different arrangements are there if each couple is sitting together?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LcParenR"/>
            </a:pPr>
            <a:r>
              <a:rPr lang="en-CA" dirty="0"/>
              <a:t>5!</a:t>
            </a:r>
          </a:p>
          <a:p>
            <a:pPr marL="514350" indent="-514350">
              <a:buAutoNum type="alphaLcParenR"/>
            </a:pPr>
            <a:r>
              <a:rPr lang="en-CA" dirty="0"/>
              <a:t>2 x 5!</a:t>
            </a:r>
          </a:p>
          <a:p>
            <a:pPr marL="514350" indent="-514350">
              <a:buAutoNum type="alphaLcParenR"/>
            </a:pPr>
            <a:r>
              <a:rPr lang="en-CA" dirty="0"/>
              <a:t>25 x 5!</a:t>
            </a:r>
          </a:p>
          <a:p>
            <a:pPr marL="514350" indent="-514350">
              <a:buAutoNum type="alphaLcParenR"/>
            </a:pPr>
            <a:r>
              <a:rPr lang="en-CA" dirty="0"/>
              <a:t>2</a:t>
            </a:r>
            <a:r>
              <a:rPr lang="en-CA" baseline="30000" dirty="0"/>
              <a:t>5 </a:t>
            </a:r>
            <a:r>
              <a:rPr lang="en-CA" dirty="0"/>
              <a:t>x 5!</a:t>
            </a:r>
          </a:p>
          <a:p>
            <a:pPr marL="514350" indent="-514350">
              <a:buAutoNum type="alphaLcParenR"/>
            </a:pPr>
            <a:r>
              <a:rPr lang="en-CA" dirty="0"/>
              <a:t>10!</a:t>
            </a:r>
          </a:p>
          <a:p>
            <a:pPr marL="514350" indent="-514350">
              <a:buAutoNum type="alphaLcParenR"/>
            </a:pPr>
            <a:r>
              <a:rPr lang="en-CA" dirty="0"/>
              <a:t>2 x 6!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4BF23-0071-47DA-8451-7658A4FA04B6}"/>
              </a:ext>
            </a:extLst>
          </p:cNvPr>
          <p:cNvSpPr txBox="1"/>
          <p:nvPr/>
        </p:nvSpPr>
        <p:spPr>
          <a:xfrm>
            <a:off x="5107781" y="3429000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D </a:t>
            </a:r>
          </a:p>
        </p:txBody>
      </p:sp>
    </p:spTree>
    <p:extLst>
      <p:ext uri="{BB962C8B-B14F-4D97-AF65-F5344CB8AC3E}">
        <p14:creationId xmlns:p14="http://schemas.microsoft.com/office/powerpoint/2010/main" val="287622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42887-BECE-447A-9447-939FF8989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681"/>
            <a:ext cx="10515600" cy="3164682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CA" dirty="0"/>
              <a:t>4 ! x 4!</a:t>
            </a:r>
          </a:p>
          <a:p>
            <a:pPr marL="514350" indent="-514350">
              <a:buAutoNum type="alphaLcParenR"/>
            </a:pPr>
            <a:r>
              <a:rPr lang="en-CA" dirty="0"/>
              <a:t>5 ! x 4 !</a:t>
            </a:r>
          </a:p>
          <a:p>
            <a:pPr marL="514350" indent="-514350">
              <a:buAutoNum type="alphaLcParenR"/>
            </a:pPr>
            <a:r>
              <a:rPr lang="en-CA" dirty="0"/>
              <a:t>8 !</a:t>
            </a:r>
          </a:p>
          <a:p>
            <a:pPr marL="514350" indent="-514350">
              <a:buAutoNum type="alphaLcParenR"/>
            </a:pPr>
            <a:r>
              <a:rPr lang="en-CA" dirty="0"/>
              <a:t>3 ! x 4!</a:t>
            </a:r>
          </a:p>
          <a:p>
            <a:pPr marL="514350" indent="-514350">
              <a:buAutoNum type="alphaLcParenR"/>
            </a:pPr>
            <a:r>
              <a:rPr lang="en-CA" dirty="0"/>
              <a:t>3 ! x 5!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E057B-66E4-445B-92D8-E2362BC3EB82}"/>
              </a:ext>
            </a:extLst>
          </p:cNvPr>
          <p:cNvSpPr txBox="1"/>
          <p:nvPr/>
        </p:nvSpPr>
        <p:spPr>
          <a:xfrm>
            <a:off x="5107781" y="3429000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38FA3-6C2F-46ED-9A07-5B70A3E99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574300"/>
            <a:ext cx="10801350" cy="1028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887F1F-A7F9-4E9D-87A8-9E42EDFC5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4893425"/>
            <a:ext cx="110204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9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B6EE-A40D-4B6D-A70F-20A8317E4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CA" dirty="0"/>
              <a:t>5!</a:t>
            </a:r>
          </a:p>
          <a:p>
            <a:pPr marL="514350" indent="-514350">
              <a:buAutoNum type="alphaLcParenR"/>
            </a:pPr>
            <a:r>
              <a:rPr lang="en-CA" dirty="0"/>
              <a:t>5! / 2!</a:t>
            </a:r>
          </a:p>
          <a:p>
            <a:pPr marL="514350" indent="-514350">
              <a:buAutoNum type="alphaLcParenR"/>
            </a:pPr>
            <a:r>
              <a:rPr lang="en-CA" dirty="0"/>
              <a:t>4!</a:t>
            </a:r>
          </a:p>
          <a:p>
            <a:pPr marL="514350" indent="-514350">
              <a:buAutoNum type="alphaLcParenR"/>
            </a:pPr>
            <a:r>
              <a:rPr lang="en-CA" dirty="0"/>
              <a:t>4!/2!</a:t>
            </a:r>
          </a:p>
          <a:p>
            <a:pPr marL="514350" indent="-514350">
              <a:buAutoNum type="alphaLcParenR"/>
            </a:pPr>
            <a:r>
              <a:rPr lang="en-CA" dirty="0"/>
              <a:t>4! x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DB071-208C-4D50-9C96-6721A83A0B1C}"/>
              </a:ext>
            </a:extLst>
          </p:cNvPr>
          <p:cNvSpPr txBox="1"/>
          <p:nvPr/>
        </p:nvSpPr>
        <p:spPr>
          <a:xfrm>
            <a:off x="5107781" y="3429000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A41F1-6EF7-4831-A566-B6B9A6A0B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5" y="566738"/>
            <a:ext cx="8696325" cy="1123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FE983A-E1EE-4EE0-A9C3-06DE4FD37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8" y="4874490"/>
            <a:ext cx="7650957" cy="162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1C82-D531-41EB-A12E-39824A2E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3BA74-316A-4477-AC7B-01FBD9278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CA" dirty="0"/>
              <a:t>25</a:t>
            </a:r>
          </a:p>
          <a:p>
            <a:pPr marL="514350" indent="-514350">
              <a:buAutoNum type="alphaLcParenR"/>
            </a:pPr>
            <a:r>
              <a:rPr lang="en-CA" dirty="0"/>
              <a:t>30</a:t>
            </a:r>
          </a:p>
          <a:p>
            <a:pPr marL="514350" indent="-514350">
              <a:buAutoNum type="alphaLcParenR"/>
            </a:pPr>
            <a:r>
              <a:rPr lang="en-CA" dirty="0"/>
              <a:t>15</a:t>
            </a:r>
          </a:p>
          <a:p>
            <a:pPr marL="514350" indent="-514350">
              <a:buAutoNum type="alphaLcParenR"/>
            </a:pPr>
            <a:r>
              <a:rPr lang="en-CA" dirty="0"/>
              <a:t>42</a:t>
            </a:r>
          </a:p>
          <a:p>
            <a:pPr marL="514350" indent="-514350">
              <a:buAutoNum type="alphaLcParenR"/>
            </a:pPr>
            <a:r>
              <a:rPr lang="en-CA" dirty="0"/>
              <a:t>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42E940-388E-4940-A9E4-9BA666F71891}"/>
              </a:ext>
            </a:extLst>
          </p:cNvPr>
          <p:cNvSpPr txBox="1"/>
          <p:nvPr/>
        </p:nvSpPr>
        <p:spPr>
          <a:xfrm>
            <a:off x="5107781" y="3429000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34BD3-3B67-4635-93D7-D9C688A31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1" y="490538"/>
            <a:ext cx="1083945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C667EE-EC4B-432A-A6E5-F68E0D97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43" y="5490413"/>
            <a:ext cx="109823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1F6F0-8D0D-4BBB-B83C-247597D4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789906"/>
            <a:ext cx="2919413" cy="2660650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CA" dirty="0"/>
              <a:t>15 C 11</a:t>
            </a:r>
          </a:p>
          <a:p>
            <a:pPr marL="514350" indent="-514350">
              <a:buAutoNum type="alphaLcParenR"/>
            </a:pPr>
            <a:r>
              <a:rPr lang="en-CA" dirty="0"/>
              <a:t>15 C 10</a:t>
            </a:r>
          </a:p>
          <a:p>
            <a:pPr marL="514350" indent="-514350">
              <a:buAutoNum type="alphaLcParenR"/>
            </a:pPr>
            <a:r>
              <a:rPr lang="en-CA" dirty="0"/>
              <a:t>14 C 11</a:t>
            </a:r>
          </a:p>
          <a:p>
            <a:pPr marL="514350" indent="-514350">
              <a:buAutoNum type="alphaLcParenR"/>
            </a:pPr>
            <a:r>
              <a:rPr lang="en-CA" dirty="0"/>
              <a:t>14 C 10</a:t>
            </a:r>
          </a:p>
          <a:p>
            <a:pPr marL="514350" indent="-514350">
              <a:buAutoNum type="alphaLcParenR"/>
            </a:pPr>
            <a:r>
              <a:rPr lang="en-CA" dirty="0"/>
              <a:t>15 x 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967AA0-5590-4946-9974-9BCED784DDD3}"/>
              </a:ext>
            </a:extLst>
          </p:cNvPr>
          <p:cNvSpPr txBox="1"/>
          <p:nvPr/>
        </p:nvSpPr>
        <p:spPr>
          <a:xfrm>
            <a:off x="5107781" y="3429000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0415B-34B0-4A8E-91C9-4DA95FC72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564357"/>
            <a:ext cx="10629900" cy="1028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978614-F594-4AB3-A8D2-C85776C26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" y="5486399"/>
            <a:ext cx="71818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0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9CE058-82B6-4D86-9E4D-F97DE57B9F54}"/>
              </a:ext>
            </a:extLst>
          </p:cNvPr>
          <p:cNvSpPr txBox="1"/>
          <p:nvPr/>
        </p:nvSpPr>
        <p:spPr>
          <a:xfrm>
            <a:off x="5107781" y="3429000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4D3EC-0226-4EE5-A4C9-C5F061757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9" y="825500"/>
            <a:ext cx="10658475" cy="1000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E7BC01-9792-44C3-ADCD-26070AC0D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30" y="5803106"/>
            <a:ext cx="7800975" cy="6381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FD77FF-9759-4266-AD12-C0BBDF2F06E3}"/>
              </a:ext>
            </a:extLst>
          </p:cNvPr>
          <p:cNvSpPr txBox="1">
            <a:spLocks/>
          </p:cNvSpPr>
          <p:nvPr/>
        </p:nvSpPr>
        <p:spPr>
          <a:xfrm>
            <a:off x="552450" y="2182812"/>
            <a:ext cx="2919413" cy="2660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15 C 11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15 C 10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14 C 11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14 C 10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15 x 11</a:t>
            </a:r>
          </a:p>
        </p:txBody>
      </p:sp>
    </p:spTree>
    <p:extLst>
      <p:ext uri="{BB962C8B-B14F-4D97-AF65-F5344CB8AC3E}">
        <p14:creationId xmlns:p14="http://schemas.microsoft.com/office/powerpoint/2010/main" val="428105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A1F3C8-3218-41DA-A432-B3E544155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838"/>
            <a:ext cx="12192000" cy="17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88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D376FA-E8A4-4A5C-A65A-088605469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" y="465435"/>
            <a:ext cx="12192000" cy="182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05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57D949-9834-49C2-B0B6-FEEE3D749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9" y="856922"/>
            <a:ext cx="11387137" cy="778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C4A7A-45A3-4973-ADD7-E32265E09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4808888"/>
            <a:ext cx="12192000" cy="136931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AD5C3C-6E80-4D14-8183-DC662E1CA69D}"/>
              </a:ext>
            </a:extLst>
          </p:cNvPr>
          <p:cNvSpPr txBox="1">
            <a:spLocks/>
          </p:cNvSpPr>
          <p:nvPr/>
        </p:nvSpPr>
        <p:spPr>
          <a:xfrm>
            <a:off x="330994" y="1947068"/>
            <a:ext cx="2919413" cy="2660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21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33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42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60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/>
              <a:t>66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C3CC3-1DF4-4BD2-8969-E54CA2597309}"/>
              </a:ext>
            </a:extLst>
          </p:cNvPr>
          <p:cNvSpPr txBox="1"/>
          <p:nvPr/>
        </p:nvSpPr>
        <p:spPr>
          <a:xfrm>
            <a:off x="5107781" y="3429000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E</a:t>
            </a:r>
          </a:p>
        </p:txBody>
      </p:sp>
    </p:spTree>
    <p:extLst>
      <p:ext uri="{BB962C8B-B14F-4D97-AF65-F5344CB8AC3E}">
        <p14:creationId xmlns:p14="http://schemas.microsoft.com/office/powerpoint/2010/main" val="114465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4145F-3B4C-4DA4-BC91-00167ACB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42A96-CC43-4E2E-A2E0-936F73DF8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1219"/>
            <a:ext cx="2526506" cy="2595563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en-CA" dirty="0"/>
              <a:t>101 C 3</a:t>
            </a:r>
          </a:p>
          <a:p>
            <a:pPr marL="514350" indent="-514350">
              <a:buAutoNum type="alphaUcParenR"/>
            </a:pPr>
            <a:r>
              <a:rPr lang="en-CA" dirty="0"/>
              <a:t>101 C 4</a:t>
            </a:r>
          </a:p>
          <a:p>
            <a:pPr marL="514350" indent="-514350">
              <a:buAutoNum type="alphaUcParenR"/>
            </a:pPr>
            <a:r>
              <a:rPr lang="en-CA" dirty="0"/>
              <a:t>100 C 3</a:t>
            </a:r>
          </a:p>
          <a:p>
            <a:pPr marL="514350" indent="-514350">
              <a:buAutoNum type="alphaUcParenR"/>
            </a:pPr>
            <a:r>
              <a:rPr lang="en-CA" dirty="0"/>
              <a:t>100 C 4</a:t>
            </a:r>
          </a:p>
          <a:p>
            <a:pPr marL="514350" indent="-514350">
              <a:buAutoNum type="alphaUcParenR"/>
            </a:pPr>
            <a:r>
              <a:rPr lang="en-CA" dirty="0"/>
              <a:t>99 C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FFCFF-8AA8-4E90-98C0-69AA1C140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511969"/>
            <a:ext cx="9144000" cy="1619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17BF7-09D9-421E-A484-0B7464CBE685}"/>
              </a:ext>
            </a:extLst>
          </p:cNvPr>
          <p:cNvSpPr txBox="1"/>
          <p:nvPr/>
        </p:nvSpPr>
        <p:spPr>
          <a:xfrm>
            <a:off x="5107781" y="3429000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C </a:t>
            </a:r>
          </a:p>
        </p:txBody>
      </p:sp>
    </p:spTree>
    <p:extLst>
      <p:ext uri="{BB962C8B-B14F-4D97-AF65-F5344CB8AC3E}">
        <p14:creationId xmlns:p14="http://schemas.microsoft.com/office/powerpoint/2010/main" val="22036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C1AEAB-D927-492C-8DFD-16857075DC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2438" y="2147094"/>
                <a:ext cx="2733675" cy="4351338"/>
              </a:xfrm>
            </p:spPr>
            <p:txBody>
              <a:bodyPr/>
              <a:lstStyle/>
              <a:p>
                <a:pPr marL="514350" indent="-514350">
                  <a:buAutoNum type="alphaLcParenR"/>
                </a:pPr>
                <a:r>
                  <a:rPr lang="en-CA" dirty="0"/>
                  <a:t>10!</a:t>
                </a:r>
              </a:p>
              <a:p>
                <a:pPr marL="514350" indent="-514350">
                  <a:buAutoNum type="alphaLcParenR"/>
                </a:pPr>
                <a:r>
                  <a:rPr lang="en-CA" dirty="0"/>
                  <a:t>10!/(2!)</a:t>
                </a:r>
              </a:p>
              <a:p>
                <a:pPr marL="514350" indent="-514350">
                  <a:buFont typeface="Arial" panose="020B0604020202020204" pitchFamily="34" charset="0"/>
                  <a:buAutoNum type="alphaLcParenR"/>
                </a:pPr>
                <a:r>
                  <a:rPr lang="en-CA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10!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)^3</m:t>
                        </m:r>
                      </m:den>
                    </m:f>
                  </m:oMath>
                </a14:m>
                <a:endParaRPr lang="en-CA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Arial" panose="020B0604020202020204" pitchFamily="34" charset="0"/>
                  <a:buAutoNum type="alphaLcParenR"/>
                </a:pPr>
                <a:r>
                  <a:rPr lang="en-CA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10!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2!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2!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</m:oMath>
                </a14:m>
                <a:endParaRPr lang="en-CA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10!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8!</m:t>
                        </m:r>
                      </m:den>
                    </m:f>
                  </m:oMath>
                </a14:m>
                <a:endParaRPr lang="en-CA" dirty="0"/>
              </a:p>
              <a:p>
                <a:pPr marL="514350" indent="-514350">
                  <a:buAutoNum type="alphaLcParenR"/>
                </a:pPr>
                <a:endParaRPr lang="en-CA" dirty="0"/>
              </a:p>
              <a:p>
                <a:pPr marL="514350" indent="-514350">
                  <a:buAutoNum type="alphaLcParenR"/>
                </a:pPr>
                <a:endParaRPr lang="en-C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C1AEAB-D927-492C-8DFD-16857075DC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438" y="2147094"/>
                <a:ext cx="2733675" cy="4351338"/>
              </a:xfrm>
              <a:blipFill>
                <a:blip r:embed="rId3"/>
                <a:stretch>
                  <a:fillRect l="-4677" t="-25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08D0453-D52B-457B-A120-5FE46527F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94" y="931068"/>
            <a:ext cx="11325225" cy="1095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30AB4D-AF24-46E2-B136-9FAC52F13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62" y="5295900"/>
            <a:ext cx="11496675" cy="1095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79A2B4-6E63-4A5B-8279-71B7DC0A7F40}"/>
              </a:ext>
            </a:extLst>
          </p:cNvPr>
          <p:cNvSpPr txBox="1"/>
          <p:nvPr/>
        </p:nvSpPr>
        <p:spPr>
          <a:xfrm>
            <a:off x="4036219" y="2650331"/>
            <a:ext cx="4843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Technically, “C” and “D” both are correct, but “D” is the better answer because it fits with the format of the formula for permutations with repeated objects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E3659E-C2B4-480C-BEF6-21DC79822EC4}"/>
              </a:ext>
            </a:extLst>
          </p:cNvPr>
          <p:cNvSpPr txBox="1"/>
          <p:nvPr/>
        </p:nvSpPr>
        <p:spPr>
          <a:xfrm>
            <a:off x="4036219" y="3973116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190897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7E4603-E0D0-4445-A5F5-0AFAC07CE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69" y="612138"/>
            <a:ext cx="11615738" cy="706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441487-8253-4105-9D4D-B6C5BF6E1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3" y="4241744"/>
            <a:ext cx="9001125" cy="215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5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BAC6A-2AD2-44B6-B4D6-0C2EFC2E6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07E9E-7EC3-4DD0-A36E-17A032E25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" y="428978"/>
            <a:ext cx="10677525" cy="1500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F73694-DB9E-4699-998A-5A8D7AD5E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582" y="5828947"/>
            <a:ext cx="35623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2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27B4F3-D800-487E-A02A-18E598D79E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4344" y="546894"/>
                <a:ext cx="10775156" cy="111045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r>
                      <a:rPr lang="en-CA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𝑠𝑜𝑙𝑣𝑒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"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“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a) 0	b) 6	c)7	d) 8	e) 0 or 7	f) 7 or 8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27B4F3-D800-487E-A02A-18E598D79E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344" y="546894"/>
                <a:ext cx="10775156" cy="1110456"/>
              </a:xfrm>
              <a:blipFill>
                <a:blip r:embed="rId3"/>
                <a:stretch>
                  <a:fillRect l="-1131" t="-6044" b="-82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25DEC56-5200-4CA9-A8CB-9FF9A0706D74}"/>
              </a:ext>
            </a:extLst>
          </p:cNvPr>
          <p:cNvSpPr txBox="1"/>
          <p:nvPr/>
        </p:nvSpPr>
        <p:spPr>
          <a:xfrm>
            <a:off x="607220" y="5001816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7586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7BF52-3427-483A-9075-EB6FA7654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668462"/>
            <a:ext cx="2926556" cy="3132138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CA" dirty="0"/>
              <a:t>8C2</a:t>
            </a:r>
          </a:p>
          <a:p>
            <a:pPr marL="514350" indent="-514350">
              <a:buAutoNum type="alphaLcParenR"/>
            </a:pPr>
            <a:r>
              <a:rPr lang="en-CA" dirty="0"/>
              <a:t>8C3</a:t>
            </a:r>
          </a:p>
          <a:p>
            <a:pPr marL="514350" indent="-514350">
              <a:buAutoNum type="alphaLcParenR"/>
            </a:pPr>
            <a:r>
              <a:rPr lang="en-CA" dirty="0"/>
              <a:t>8C3 + 1</a:t>
            </a:r>
          </a:p>
          <a:p>
            <a:pPr marL="514350" indent="-514350">
              <a:buAutoNum type="alphaLcParenR"/>
            </a:pPr>
            <a:r>
              <a:rPr lang="en-CA" dirty="0"/>
              <a:t>8C2 + 1</a:t>
            </a:r>
          </a:p>
          <a:p>
            <a:pPr marL="514350" indent="-514350">
              <a:buAutoNum type="alphaLcParenR"/>
            </a:pPr>
            <a:r>
              <a:rPr lang="en-CA" dirty="0"/>
              <a:t>8C2  – 3C2 + 1 </a:t>
            </a:r>
          </a:p>
          <a:p>
            <a:pPr marL="514350" indent="-514350">
              <a:buAutoNum type="alphaLcParenR"/>
            </a:pPr>
            <a:r>
              <a:rPr lang="en-CA" dirty="0"/>
              <a:t>8C3  – 3C2 + 1</a:t>
            </a:r>
          </a:p>
          <a:p>
            <a:pPr marL="514350" indent="-514350">
              <a:buAutoNum type="alphaLcParenR"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09035-53C3-481D-8588-33F98369B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81037"/>
            <a:ext cx="11449050" cy="847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110B02-1FFE-472D-B980-9BDA2115A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3" y="5074444"/>
            <a:ext cx="9429750" cy="809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041C9-C34B-432D-BB67-75BECE451349}"/>
              </a:ext>
            </a:extLst>
          </p:cNvPr>
          <p:cNvSpPr txBox="1"/>
          <p:nvPr/>
        </p:nvSpPr>
        <p:spPr>
          <a:xfrm>
            <a:off x="5107781" y="3429000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E </a:t>
            </a:r>
          </a:p>
        </p:txBody>
      </p:sp>
    </p:spTree>
    <p:extLst>
      <p:ext uri="{BB962C8B-B14F-4D97-AF65-F5344CB8AC3E}">
        <p14:creationId xmlns:p14="http://schemas.microsoft.com/office/powerpoint/2010/main" val="261809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1385A-7A91-4654-B497-D6C32732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2C46B-F009-42BF-9171-2392F7C3B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CA" dirty="0"/>
              <a:t>8 C 3</a:t>
            </a:r>
          </a:p>
          <a:p>
            <a:pPr marL="514350" indent="-514350">
              <a:buAutoNum type="alphaLcParenR"/>
            </a:pPr>
            <a:r>
              <a:rPr lang="en-CA" dirty="0"/>
              <a:t>8 C 3 + 3 C 3</a:t>
            </a:r>
          </a:p>
          <a:p>
            <a:pPr marL="514350" indent="-514350">
              <a:buAutoNum type="alphaLcParenR"/>
            </a:pPr>
            <a:r>
              <a:rPr lang="en-CA" dirty="0"/>
              <a:t>8 C 3 + 3 C 3 + 1</a:t>
            </a:r>
          </a:p>
          <a:p>
            <a:pPr marL="514350" indent="-514350">
              <a:buAutoNum type="alphaLcParenR"/>
            </a:pPr>
            <a:r>
              <a:rPr lang="en-CA" dirty="0"/>
              <a:t>8 C 3 – 3 C 3</a:t>
            </a:r>
          </a:p>
          <a:p>
            <a:pPr marL="514350" indent="-514350">
              <a:buAutoNum type="alphaLcParenR"/>
            </a:pPr>
            <a:r>
              <a:rPr lang="en-CA" dirty="0"/>
              <a:t>8 C 3 – 3 C 3 – 1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47437B-4D0B-469A-A9B6-673677549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9" y="842963"/>
            <a:ext cx="11087100" cy="847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7099AE-B646-40CE-B245-9E8040C86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9" y="5645150"/>
            <a:ext cx="6353175" cy="847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9BA60F-2F89-48F5-8592-32CCE5378247}"/>
              </a:ext>
            </a:extLst>
          </p:cNvPr>
          <p:cNvSpPr txBox="1"/>
          <p:nvPr/>
        </p:nvSpPr>
        <p:spPr>
          <a:xfrm>
            <a:off x="5107781" y="3429000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D </a:t>
            </a:r>
          </a:p>
        </p:txBody>
      </p:sp>
    </p:spTree>
    <p:extLst>
      <p:ext uri="{BB962C8B-B14F-4D97-AF65-F5344CB8AC3E}">
        <p14:creationId xmlns:p14="http://schemas.microsoft.com/office/powerpoint/2010/main" val="307969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AD3E-5A0F-4C84-8BE8-36D0A2963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EF4135-A74A-422C-B096-B853DA30BA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lphaLcParenR"/>
                </a:pPr>
                <a:r>
                  <a:rPr lang="en-CA" dirty="0"/>
                  <a:t>12 C 3 x 8 C 2</a:t>
                </a:r>
              </a:p>
              <a:p>
                <a:pPr marL="514350" indent="-514350">
                  <a:buAutoNum type="alphaLcParenR"/>
                </a:pPr>
                <a:r>
                  <a:rPr lang="en-CA" dirty="0"/>
                  <a:t>12 C 3 + 8 C 2</a:t>
                </a:r>
              </a:p>
              <a:p>
                <a:pPr marL="514350" indent="-514350">
                  <a:buAutoNum type="alphaLcParenR"/>
                </a:pPr>
                <a:r>
                  <a:rPr lang="en-CA" dirty="0"/>
                  <a:t>20 C 5</a:t>
                </a:r>
              </a:p>
              <a:p>
                <a:pPr marL="514350" indent="-514350">
                  <a:buAutoNum type="alphaLcParenR"/>
                </a:pPr>
                <a:r>
                  <a:rPr lang="en-CA" dirty="0"/>
                  <a:t>12 x 11 x 10 + 8 x 7 x 6</a:t>
                </a: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3!</m:t>
                        </m:r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CA" dirty="0"/>
                  <a:t> </a:t>
                </a:r>
              </a:p>
              <a:p>
                <a:pPr marL="514350" indent="-514350">
                  <a:buAutoNum type="alphaLcParenR"/>
                </a:pPr>
                <a:endParaRPr lang="en-C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EF4135-A74A-422C-B096-B853DA30BA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AB65172-2A48-4435-986E-BC0FB8AB3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2" y="681037"/>
            <a:ext cx="11315700" cy="1047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9DA70D-1C17-476F-BC66-8B0482434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69" y="5655468"/>
            <a:ext cx="4514850" cy="904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E2A20A-DCD9-4D4B-8774-478612BF82AA}"/>
              </a:ext>
            </a:extLst>
          </p:cNvPr>
          <p:cNvSpPr txBox="1"/>
          <p:nvPr/>
        </p:nvSpPr>
        <p:spPr>
          <a:xfrm>
            <a:off x="5107781" y="3429000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B </a:t>
            </a:r>
          </a:p>
        </p:txBody>
      </p:sp>
    </p:spTree>
    <p:extLst>
      <p:ext uri="{BB962C8B-B14F-4D97-AF65-F5344CB8AC3E}">
        <p14:creationId xmlns:p14="http://schemas.microsoft.com/office/powerpoint/2010/main" val="4102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5198E-085B-4F4D-802E-8C2AC282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4977D-7D85-4A2C-8966-B8E40848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8838"/>
            <a:ext cx="5133975" cy="2821782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en-CA" dirty="0"/>
              <a:t>8 !</a:t>
            </a:r>
          </a:p>
          <a:p>
            <a:pPr marL="514350" indent="-514350">
              <a:buAutoNum type="alphaUcParenR"/>
            </a:pPr>
            <a:r>
              <a:rPr lang="en-CA" dirty="0"/>
              <a:t>7 !</a:t>
            </a:r>
          </a:p>
          <a:p>
            <a:pPr marL="514350" indent="-514350">
              <a:buAutoNum type="alphaUcParenR"/>
            </a:pPr>
            <a:r>
              <a:rPr lang="en-CA" dirty="0"/>
              <a:t>8 C 2</a:t>
            </a:r>
          </a:p>
          <a:p>
            <a:pPr marL="514350" indent="-514350">
              <a:buAutoNum type="alphaUcParenR"/>
            </a:pPr>
            <a:r>
              <a:rPr lang="en-CA" dirty="0"/>
              <a:t>8 x 7 x 6 x 5</a:t>
            </a:r>
          </a:p>
          <a:p>
            <a:pPr marL="514350" indent="-514350">
              <a:buAutoNum type="alphaUcParenR"/>
            </a:pPr>
            <a:r>
              <a:rPr lang="en-CA" dirty="0"/>
              <a:t>8 + 7 + 6 + 5 + 4 + 3 + 2 + 1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A4ADB-8982-4072-B59C-4E8D12B71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483394"/>
            <a:ext cx="11249025" cy="1762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B9C649-F34F-4497-8A11-1400D4EC0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5203031"/>
            <a:ext cx="2828925" cy="695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158FE6-36BE-4CCC-A9AD-38BDA1ABF1E1}"/>
              </a:ext>
            </a:extLst>
          </p:cNvPr>
          <p:cNvSpPr txBox="1"/>
          <p:nvPr/>
        </p:nvSpPr>
        <p:spPr>
          <a:xfrm>
            <a:off x="6829424" y="2621756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A </a:t>
            </a:r>
          </a:p>
        </p:txBody>
      </p:sp>
    </p:spTree>
    <p:extLst>
      <p:ext uri="{BB962C8B-B14F-4D97-AF65-F5344CB8AC3E}">
        <p14:creationId xmlns:p14="http://schemas.microsoft.com/office/powerpoint/2010/main" val="26181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04018-64AC-42FA-A876-DE37F5A0A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321469"/>
            <a:ext cx="11068050" cy="3500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8 different books are arranged on a shelf.  How many arrangements are there if 3 particular books are placed together?</a:t>
            </a:r>
          </a:p>
          <a:p>
            <a:pPr marL="514350" indent="-514350">
              <a:buAutoNum type="alphaLcParenR"/>
            </a:pPr>
            <a:r>
              <a:rPr lang="en-CA" dirty="0"/>
              <a:t>8!</a:t>
            </a:r>
          </a:p>
          <a:p>
            <a:pPr marL="514350" indent="-514350">
              <a:buAutoNum type="alphaLcParenR"/>
            </a:pPr>
            <a:r>
              <a:rPr lang="en-CA" dirty="0"/>
              <a:t>8! x 3!</a:t>
            </a:r>
          </a:p>
          <a:p>
            <a:pPr marL="514350" indent="-514350">
              <a:buAutoNum type="alphaLcParenR"/>
            </a:pPr>
            <a:r>
              <a:rPr lang="en-CA" dirty="0"/>
              <a:t>6! x 3</a:t>
            </a:r>
          </a:p>
          <a:p>
            <a:pPr marL="514350" indent="-514350">
              <a:buAutoNum type="alphaLcParenR"/>
            </a:pPr>
            <a:r>
              <a:rPr lang="en-CA" dirty="0"/>
              <a:t>6! x 6!</a:t>
            </a:r>
          </a:p>
          <a:p>
            <a:pPr marL="514350" indent="-514350">
              <a:buAutoNum type="alphaLcParenR"/>
            </a:pPr>
            <a:r>
              <a:rPr lang="en-CA" dirty="0"/>
              <a:t>6! x 2</a:t>
            </a:r>
          </a:p>
          <a:p>
            <a:pPr marL="514350" indent="-514350">
              <a:buAutoNum type="alphaLcParenR"/>
            </a:pPr>
            <a:r>
              <a:rPr lang="en-CA" dirty="0"/>
              <a:t>6! x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813E23-9152-421E-941B-87AC9E24E83D}"/>
              </a:ext>
            </a:extLst>
          </p:cNvPr>
          <p:cNvSpPr txBox="1"/>
          <p:nvPr/>
        </p:nvSpPr>
        <p:spPr>
          <a:xfrm>
            <a:off x="5107781" y="3429000"/>
            <a:ext cx="3357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>
                <a:solidFill>
                  <a:srgbClr val="FF0000"/>
                </a:solidFill>
              </a:rPr>
              <a:t>Answer: F</a:t>
            </a:r>
          </a:p>
        </p:txBody>
      </p:sp>
    </p:spTree>
    <p:extLst>
      <p:ext uri="{BB962C8B-B14F-4D97-AF65-F5344CB8AC3E}">
        <p14:creationId xmlns:p14="http://schemas.microsoft.com/office/powerpoint/2010/main" val="5910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CH6 Review Combinatorics 2"/>
  <p:tag name="ISPRING_ULTRA_SCORM_COURSE_ID" val="5A46DE29-F4FE-4B43-97B8-C19B05658214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ʾ\&quot;{58857F64-F778-46F3-A3E4-9740F72F057B}&quot;,&quot;C:\\Users\\Danny\\OneDrive - SD41\\Website\\m10h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SCORM_PASSING_SCORE" val="100.000000"/>
  <p:tag name="ISPRING_CURRENT_PLAYER_ID" val="universal-no-video"/>
  <p:tag name="ISPRING_PRESENTATION_TITLE" val="CH6 Review Combinatorics 2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3" ma:contentTypeDescription="Create a new document." ma:contentTypeScope="" ma:versionID="b352b510eaafdbbeb607afed4af0e0ba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70085529c7dde350ea449ac49d72dc20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C0C34E6F-5678-47DA-AD49-AEAE801F12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C678D0-0191-4061-82D9-BE1D68F204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6F91BD-B273-455B-A7AB-C01E2B35E905}">
  <ds:schemaRefs>
    <ds:schemaRef ds:uri="http://schemas.microsoft.com/office/2006/metadata/properties"/>
    <ds:schemaRef ds:uri="http://schemas.microsoft.com/office/infopath/2007/PartnerControls"/>
    <ds:schemaRef ds:uri="d00fb86e-a52e-4f2f-9300-62c8872f87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832</Words>
  <Application>Microsoft Office PowerPoint</Application>
  <PresentationFormat>Widescreen</PresentationFormat>
  <Paragraphs>193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Office Theme</vt:lpstr>
      <vt:lpstr>MathType 6.0 Equation</vt:lpstr>
      <vt:lpstr>CH6 Review  Combinatorics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CH6 Review Combinatorics 2</dc:title>
  <dc:creator>Danny Young</dc:creator>
  <cp:lastModifiedBy>Danny Young</cp:lastModifiedBy>
  <cp:revision>10</cp:revision>
  <dcterms:created xsi:type="dcterms:W3CDTF">2020-04-15T20:59:15Z</dcterms:created>
  <dcterms:modified xsi:type="dcterms:W3CDTF">2020-04-15T23:00:24Z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